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56" r:id="rId2"/>
    <p:sldId id="273" r:id="rId3"/>
    <p:sldId id="258" r:id="rId4"/>
    <p:sldId id="259" r:id="rId5"/>
    <p:sldId id="260" r:id="rId6"/>
    <p:sldId id="271" r:id="rId7"/>
    <p:sldId id="274" r:id="rId8"/>
    <p:sldId id="263" r:id="rId9"/>
    <p:sldId id="275" r:id="rId10"/>
    <p:sldId id="272" r:id="rId11"/>
    <p:sldId id="265" r:id="rId12"/>
    <p:sldId id="270" r:id="rId13"/>
    <p:sldId id="269" r:id="rId14"/>
  </p:sldIdLst>
  <p:sldSz cx="12192000" cy="6858000"/>
  <p:notesSz cx="6858000" cy="9144000"/>
  <p:embeddedFontLst>
    <p:embeddedFont>
      <p:font typeface="Myriad Pro" panose="020B0503030403020204" charset="0"/>
      <p:regular r:id="rId16"/>
      <p:bold r:id="rId17"/>
      <p:italic r:id="rId18"/>
      <p:boldItalic r:id="rId19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C7B4E"/>
    <a:srgbClr val="E76332"/>
    <a:srgbClr val="075949"/>
    <a:srgbClr val="CDAF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57" autoAdjust="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81082-D17C-408E-84CD-B43BEEFCA77B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B01C4-BE8F-476C-8AE8-7D30773650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7782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B01C4-BE8F-476C-8AE8-7D3077365006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673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921BF6-7668-6231-9820-5D019848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FC2483-9C4F-75AD-8590-06938AF8E4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4CB67D-627A-8530-C272-9E77FD29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CA82A2-6F3A-9723-C19E-A47B6DFA3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F13F87-0765-B178-0F68-7FF204ABE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219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7374D-F7A3-0D16-F3A6-B7E6E5BF2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95240B2-2A87-5845-1C4D-2D30EDEA6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FACC81-23FB-3319-F4A3-F6F4F6CFE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A95A1A-528F-2956-D0C5-FADF15EE1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F58022-A30F-BC14-C4F7-52F243F23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190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A22A8F9-FB0F-8E54-458F-3CFF87CA30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7A1C35B-B8FF-6123-993C-A020A5C6E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87B998A-265D-6CFA-ED86-4FF2808D0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B7EBCE-64B2-B9B7-1FE5-5DA98636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F4962C-2295-ADFA-8DB2-9B66BB0D7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4342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E483BB-AE32-7B32-3502-89E4559E7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BDEC86-820A-5D78-1833-EF539F318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9485EC-44C4-2DD7-E358-A8F2AC16E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116945F-5A95-049E-2256-57A7CB635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49907EA-4F8B-DA8B-AEAA-CF8A67BC5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329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1E92DD-44D0-1B1F-A745-821E92327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D0C237A-2248-71FC-2576-AC214F533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6932AB-78C4-BC01-902F-8FBA44051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5E0A6B-0092-61CE-9DB3-AD779824B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1988E99-7C61-FA15-A89F-F0791B553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9443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F403C-9585-378E-3666-34203EE1A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1C9430-79DB-9E53-06A2-B6E005E35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7ADB134-AA87-FB03-E2E5-06E1C2905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1603BE2-0601-9AE4-F42F-FEB3BDB64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E080D3C-6C2A-4DE6-67B0-EFF90127C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FD43360-3325-0B5C-D342-187225715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523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32AF4C-79F6-3026-D048-BA5194B6D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9AE5034-9B84-51BD-FA06-495CDC71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0B04914-3E85-8881-54D5-4B3F6504B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B364CA4-0AF0-D295-BA0A-4B73D1547A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0B67263-8EED-6D8A-B73F-B20F9FD7DF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72D1452-4DC6-4B58-B2E6-AA7CB6B62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029B5ED-052D-D796-57C0-C76EFA506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EB2D1F5-53DA-0BB7-313A-50FA0076F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87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4C15E0-0B38-3675-B50F-0AE72D85A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64E1ED8-DF1F-9368-5B97-5BAD0F11D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B718D37-9D35-5732-CA82-0D722F412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A6A5C1D-B73D-8622-57B6-1F0E0D38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894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3215E96-405E-60D9-0389-2464BA3F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23C1C86-1507-9C52-7F1B-6813920A8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9A72500-E8C8-DD5D-3B90-149D2C8E8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586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150793-AD45-4E24-CEBC-AA8B39899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78E84-5B4C-9BD4-230F-1901692EF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33EB20-0D6B-8B83-5CD3-B3DF4325B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5CC012-5912-3301-4A7F-95D7343BA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31D68BC-6594-E4F1-3528-558421CF5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9FC246-1D28-C2ED-E0AB-D08C047E2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714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067E78-7BC6-D9D8-BA1F-F25F1C535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A7E1EF0-C735-C77C-F239-F382B8C35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236FECC-CCDF-A43D-4DC3-77FD2A548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FD6134-FC07-0247-3010-3925F9752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E2E4E51-6A50-2579-7986-AEA76687B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C95AB0A-4836-E83A-E9C7-000ADCDE0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834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A6D42C3-81E0-035C-610C-EEDDE2DB9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B87747B-96CF-D782-8903-F7EDBDDE4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DB7CC1-095C-F0BA-C7DB-F810F2D5D2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6E9ED-4DE5-400F-B439-10DAF838FCF6}" type="datetimeFigureOut">
              <a:rPr lang="pt-BR" smtClean="0"/>
              <a:t>24/03/2025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46A24DD-B438-DCFB-0721-90A4E9203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1EB60F-F1C7-DDA4-9DAA-A866B64521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12541D-DA2F-43DB-AA59-EA7CFE8334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797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211C38A-7917-DA50-F188-B1FD7DE383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623003B9-9002-9708-A507-4C92805B79AB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A9B2024-24D9-8CE5-0A19-91310E86CAE3}"/>
              </a:ext>
            </a:extLst>
          </p:cNvPr>
          <p:cNvSpPr txBox="1"/>
          <p:nvPr/>
        </p:nvSpPr>
        <p:spPr>
          <a:xfrm>
            <a:off x="3535787" y="3340006"/>
            <a:ext cx="5344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Central de inteligência em </a:t>
            </a:r>
          </a:p>
          <a:p>
            <a:pPr algn="ctr"/>
            <a:r>
              <a:rPr lang="pt-BR" sz="2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diagnósticos agropecuários.</a:t>
            </a:r>
            <a:endParaRPr lang="pt-BR" sz="24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4DE4928A-F4E6-9BC6-22FA-D68EB027E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15" y="1727828"/>
            <a:ext cx="4864963" cy="1256523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E06DC28F-708A-4B57-BAFB-8652BAD32BBA}"/>
              </a:ext>
            </a:extLst>
          </p:cNvPr>
          <p:cNvSpPr txBox="1"/>
          <p:nvPr/>
        </p:nvSpPr>
        <p:spPr>
          <a:xfrm>
            <a:off x="10234790" y="4986472"/>
            <a:ext cx="810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Mais de</a:t>
            </a:r>
            <a:endParaRPr lang="pt-BR" sz="12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32A6708-24FA-17D1-56D7-91458633A532}"/>
              </a:ext>
            </a:extLst>
          </p:cNvPr>
          <p:cNvSpPr txBox="1"/>
          <p:nvPr/>
        </p:nvSpPr>
        <p:spPr>
          <a:xfrm>
            <a:off x="10253452" y="5698255"/>
            <a:ext cx="810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anos</a:t>
            </a:r>
            <a:endParaRPr lang="pt-BR" sz="12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0437C888-C605-E0FC-D13E-41A7A99F7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58625" y="4711959"/>
            <a:ext cx="1525444" cy="15254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9315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D57EF8BD-669F-BB16-9A07-363613E794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A5EBE795-D5B3-79B7-A43B-8AAF1B9F4271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FCD6D18-0266-1A23-2994-CAEE63941F80}"/>
              </a:ext>
            </a:extLst>
          </p:cNvPr>
          <p:cNvSpPr txBox="1"/>
          <p:nvPr/>
        </p:nvSpPr>
        <p:spPr>
          <a:xfrm>
            <a:off x="1372700" y="2175383"/>
            <a:ext cx="4219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em cada análise!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0C3C5C-F751-D055-34B4-1808B6011C5D}"/>
              </a:ext>
            </a:extLst>
          </p:cNvPr>
          <p:cNvSpPr txBox="1"/>
          <p:nvPr/>
        </p:nvSpPr>
        <p:spPr>
          <a:xfrm>
            <a:off x="1372700" y="1028943"/>
            <a:ext cx="3836863" cy="1287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Inovação</a:t>
            </a:r>
            <a:b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</a:b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e tecnologia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D41E4A5-C2FE-E5C0-8086-E7B4FB758B79}"/>
              </a:ext>
            </a:extLst>
          </p:cNvPr>
          <p:cNvSpPr txBox="1"/>
          <p:nvPr/>
        </p:nvSpPr>
        <p:spPr>
          <a:xfrm>
            <a:off x="1372700" y="3119356"/>
            <a:ext cx="42193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Máquinas e equipamentos de última geração, </a:t>
            </a:r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com sistemas avançados de diagnóstico. </a:t>
            </a:r>
          </a:p>
          <a:p>
            <a:endParaRPr lang="pt-BR" sz="20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  <a:p>
            <a:r>
              <a:rPr lang="pt-BR" sz="20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Laudos com inteligência artificial </a:t>
            </a:r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realizados em sistema próprio, permitindo a extrapolação dos parâmetros e a comparação da amostra com o banco de dados. 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723F5750-3310-4C6F-4AB1-FB659E71F9A7}"/>
              </a:ext>
            </a:extLst>
          </p:cNvPr>
          <p:cNvCxnSpPr>
            <a:cxnSpLocks/>
          </p:cNvCxnSpPr>
          <p:nvPr/>
        </p:nvCxnSpPr>
        <p:spPr>
          <a:xfrm>
            <a:off x="1451296" y="2860646"/>
            <a:ext cx="375826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Agrupar 2">
            <a:extLst>
              <a:ext uri="{FF2B5EF4-FFF2-40B4-BE49-F238E27FC236}">
                <a16:creationId xmlns:a16="http://schemas.microsoft.com/office/drawing/2014/main" id="{AA37CA7F-8F7E-3522-3519-FBBB12F3018F}"/>
              </a:ext>
            </a:extLst>
          </p:cNvPr>
          <p:cNvGrpSpPr/>
          <p:nvPr/>
        </p:nvGrpSpPr>
        <p:grpSpPr>
          <a:xfrm>
            <a:off x="6215664" y="1185613"/>
            <a:ext cx="4219332" cy="4643444"/>
            <a:chOff x="5791217" y="1320707"/>
            <a:chExt cx="5604536" cy="6167883"/>
          </a:xfrm>
        </p:grpSpPr>
        <p:pic>
          <p:nvPicPr>
            <p:cNvPr id="13" name="Imagem 12" descr="Uma imagem contendo no interior, mesa, janela, balcão&#10;&#10;Descrição gerada automaticamente">
              <a:extLst>
                <a:ext uri="{FF2B5EF4-FFF2-40B4-BE49-F238E27FC236}">
                  <a16:creationId xmlns:a16="http://schemas.microsoft.com/office/drawing/2014/main" id="{19C65B1C-8682-D8B9-D3FC-989962EFF0A0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8661865" y="1320707"/>
              <a:ext cx="2733888" cy="204889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Imagem 20" descr="Uma imagem contendo no interior, mesa, bolo, gato&#10;&#10;Descrição gerada automaticamente">
              <a:extLst>
                <a:ext uri="{FF2B5EF4-FFF2-40B4-BE49-F238E27FC236}">
                  <a16:creationId xmlns:a16="http://schemas.microsoft.com/office/drawing/2014/main" id="{7F84C3AF-2A72-29B6-E30F-6E0653268F3A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5791217" y="1320707"/>
              <a:ext cx="2744813" cy="205854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Imagem 14" descr="Monitor de computador&#10;&#10;Descrição gerada automaticamente com confiança baixa">
              <a:extLst>
                <a:ext uri="{FF2B5EF4-FFF2-40B4-BE49-F238E27FC236}">
                  <a16:creationId xmlns:a16="http://schemas.microsoft.com/office/drawing/2014/main" id="{BA9DDF39-BF62-104A-6AA2-2FDB9BA61F8F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5791217" y="3478746"/>
              <a:ext cx="5604536" cy="4009844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83983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5695F8-F3AC-6BA3-46BB-42EC2FB4D5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A820A41-A5F9-71BD-AC00-186AB2964A0E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F2F9868-6A37-9D4F-88CD-A5E8E9BEE890}"/>
              </a:ext>
            </a:extLst>
          </p:cNvPr>
          <p:cNvSpPr txBox="1"/>
          <p:nvPr/>
        </p:nvSpPr>
        <p:spPr>
          <a:xfrm>
            <a:off x="1667760" y="2760905"/>
            <a:ext cx="8856480" cy="1880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Um parceiro completo</a:t>
            </a:r>
            <a:b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</a:rPr>
            </a:br>
            <a:r>
              <a:rPr lang="pt-BR" sz="4800" dirty="0">
                <a:solidFill>
                  <a:schemeClr val="bg1"/>
                </a:solidFill>
                <a:latin typeface="Myriad Pro" panose="020B0503030403020204" pitchFamily="34" charset="0"/>
              </a:rPr>
              <a:t>e confiável para todos</a:t>
            </a:r>
            <a:br>
              <a:rPr lang="pt-BR" sz="48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4800" dirty="0">
                <a:solidFill>
                  <a:schemeClr val="bg1"/>
                </a:solidFill>
                <a:latin typeface="Myriad Pro" panose="020B0503030403020204" pitchFamily="34" charset="0"/>
              </a:rPr>
              <a:t>os momentos!</a:t>
            </a:r>
          </a:p>
        </p:txBody>
      </p:sp>
    </p:spTree>
    <p:extLst>
      <p:ext uri="{BB962C8B-B14F-4D97-AF65-F5344CB8AC3E}">
        <p14:creationId xmlns:p14="http://schemas.microsoft.com/office/powerpoint/2010/main" val="2040954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0056296-63FF-E75D-1A33-7ADEA11E4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1F80946-835E-4A75-2906-6E970C03FBC4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7F1C5A66-67AC-571A-DEB7-51A5751C5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19" y="2709373"/>
            <a:ext cx="4864963" cy="12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D1DB86A-CE9E-ED60-5051-C11D0C89D9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BCDE8FA-03F4-EC3C-7F74-E4AE7763343D}"/>
              </a:ext>
            </a:extLst>
          </p:cNvPr>
          <p:cNvSpPr/>
          <p:nvPr/>
        </p:nvSpPr>
        <p:spPr>
          <a:xfrm>
            <a:off x="0" y="18662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CD75502-7774-D0D0-526F-42974FA40DCE}"/>
              </a:ext>
            </a:extLst>
          </p:cNvPr>
          <p:cNvSpPr txBox="1"/>
          <p:nvPr/>
        </p:nvSpPr>
        <p:spPr>
          <a:xfrm>
            <a:off x="1407125" y="2209505"/>
            <a:ext cx="4726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Descubra como podemos ajudar a maximizar seu rendimento!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70E00A-C575-7764-97CD-FD4C1376C1C4}"/>
              </a:ext>
            </a:extLst>
          </p:cNvPr>
          <p:cNvSpPr txBox="1"/>
          <p:nvPr/>
        </p:nvSpPr>
        <p:spPr>
          <a:xfrm>
            <a:off x="1314847" y="1592494"/>
            <a:ext cx="5338493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Vamos conversar?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D0016CF-1CF3-9C9E-590B-D6A27978500F}"/>
              </a:ext>
            </a:extLst>
          </p:cNvPr>
          <p:cNvSpPr txBox="1"/>
          <p:nvPr/>
        </p:nvSpPr>
        <p:spPr>
          <a:xfrm>
            <a:off x="1407125" y="3237715"/>
            <a:ext cx="4305249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C7B4E"/>
                </a:solidFill>
                <a:latin typeface="Myriad Pro" panose="020B0503030403020204" pitchFamily="34" charset="0"/>
              </a:rPr>
              <a:t>(16) 3911-1550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293A0203-89F2-1B16-E6A9-6BB218EE5DBC}"/>
              </a:ext>
            </a:extLst>
          </p:cNvPr>
          <p:cNvGrpSpPr/>
          <p:nvPr/>
        </p:nvGrpSpPr>
        <p:grpSpPr>
          <a:xfrm>
            <a:off x="1502498" y="4070548"/>
            <a:ext cx="1493240" cy="1493241"/>
            <a:chOff x="6451134" y="4026715"/>
            <a:chExt cx="1493240" cy="1493241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D068627-49A3-5EB1-2BFE-E66298EE85B0}"/>
                </a:ext>
              </a:extLst>
            </p:cNvPr>
            <p:cNvSpPr/>
            <p:nvPr/>
          </p:nvSpPr>
          <p:spPr>
            <a:xfrm>
              <a:off x="6451134" y="4026716"/>
              <a:ext cx="1493240" cy="1493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Imagem 9" descr="Forma&#10;&#10;Descrição gerada automaticamente com confiança baixa">
              <a:extLst>
                <a:ext uri="{FF2B5EF4-FFF2-40B4-BE49-F238E27FC236}">
                  <a16:creationId xmlns:a16="http://schemas.microsoft.com/office/drawing/2014/main" id="{A894DD21-8247-FBB4-6F80-C19F6FEB4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1134" y="4026715"/>
              <a:ext cx="1463180" cy="14631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2462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1EDA4-D973-EB91-4802-FB38C6591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3474A8A-9B25-40B0-2406-ECA6DEB2A4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C3559164-C289-3986-A28A-11A83F6A1E8D}"/>
              </a:ext>
            </a:extLst>
          </p:cNvPr>
          <p:cNvSpPr/>
          <p:nvPr/>
        </p:nvSpPr>
        <p:spPr>
          <a:xfrm>
            <a:off x="3" y="-2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84EC4D9-934F-DF12-D0E1-1F769C18CD76}"/>
              </a:ext>
            </a:extLst>
          </p:cNvPr>
          <p:cNvSpPr txBox="1"/>
          <p:nvPr/>
        </p:nvSpPr>
        <p:spPr>
          <a:xfrm>
            <a:off x="386589" y="2414951"/>
            <a:ext cx="5799139" cy="1088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000" b="1" dirty="0">
                <a:solidFill>
                  <a:srgbClr val="EC7B4E"/>
                </a:solidFill>
                <a:latin typeface="Myriad Pro" panose="020B0503030403020204" pitchFamily="34" charset="0"/>
              </a:rPr>
              <a:t>Unimos tecnologia</a:t>
            </a:r>
            <a:br>
              <a:rPr lang="pt-BR" sz="4000" b="1" dirty="0">
                <a:solidFill>
                  <a:srgbClr val="EC7B4E"/>
                </a:solidFill>
                <a:latin typeface="Myriad Pro" panose="020B0503030403020204" pitchFamily="34" charset="0"/>
              </a:rPr>
            </a:br>
            <a:r>
              <a:rPr lang="pt-BR" sz="4000" b="1" dirty="0">
                <a:solidFill>
                  <a:srgbClr val="EC7B4E"/>
                </a:solidFill>
                <a:latin typeface="Myriad Pro" panose="020B0503030403020204" pitchFamily="34" charset="0"/>
              </a:rPr>
              <a:t>e capacidade técnica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C02A126-FF29-037B-E2B6-03E58C0B4627}"/>
              </a:ext>
            </a:extLst>
          </p:cNvPr>
          <p:cNvSpPr txBox="1"/>
          <p:nvPr/>
        </p:nvSpPr>
        <p:spPr>
          <a:xfrm>
            <a:off x="386590" y="3461016"/>
            <a:ext cx="4754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para entregar resultados </a:t>
            </a:r>
          </a:p>
          <a:p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de alta qualidade!</a:t>
            </a:r>
          </a:p>
        </p:txBody>
      </p: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CDEAE7B0-7D33-3692-4AC3-45B3CEF717C7}"/>
              </a:ext>
            </a:extLst>
          </p:cNvPr>
          <p:cNvCxnSpPr/>
          <p:nvPr/>
        </p:nvCxnSpPr>
        <p:spPr>
          <a:xfrm>
            <a:off x="9256143" y="4390845"/>
            <a:ext cx="1095555" cy="5434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D1A99C62-95EE-DDAC-AB0E-B4CC9C2624ED}"/>
              </a:ext>
            </a:extLst>
          </p:cNvPr>
          <p:cNvSpPr txBox="1"/>
          <p:nvPr/>
        </p:nvSpPr>
        <p:spPr>
          <a:xfrm>
            <a:off x="10351739" y="4765033"/>
            <a:ext cx="1226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Lavras/MG</a:t>
            </a:r>
            <a:endParaRPr lang="pt-BR" sz="16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AD1D994A-7ABF-4E12-4A45-B4DB063A26F9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8830573" y="4493301"/>
            <a:ext cx="1098431" cy="8151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24B13CA0-0210-6316-6214-B97ACFF29BB3}"/>
              </a:ext>
            </a:extLst>
          </p:cNvPr>
          <p:cNvSpPr txBox="1"/>
          <p:nvPr/>
        </p:nvSpPr>
        <p:spPr>
          <a:xfrm>
            <a:off x="9929004" y="5139221"/>
            <a:ext cx="1649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Sertãozinho/SP</a:t>
            </a:r>
            <a:endParaRPr lang="pt-BR" sz="16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12547C2E-B721-9266-C922-DAC0AB0BEC58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8642725" y="4449633"/>
            <a:ext cx="672859" cy="12978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7FC08A73-9617-D141-0238-917CC2A8A762}"/>
              </a:ext>
            </a:extLst>
          </p:cNvPr>
          <p:cNvSpPr txBox="1"/>
          <p:nvPr/>
        </p:nvSpPr>
        <p:spPr>
          <a:xfrm>
            <a:off x="9315584" y="5455143"/>
            <a:ext cx="1821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SEDE:</a:t>
            </a:r>
          </a:p>
          <a:p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Ribeirão Preto/SP</a:t>
            </a:r>
            <a:endParaRPr lang="pt-BR" sz="16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81ACBB03-5AA5-0BF5-A91B-5B616F06BB84}"/>
              </a:ext>
            </a:extLst>
          </p:cNvPr>
          <p:cNvCxnSpPr>
            <a:cxnSpLocks/>
          </p:cNvCxnSpPr>
          <p:nvPr/>
        </p:nvCxnSpPr>
        <p:spPr>
          <a:xfrm flipH="1">
            <a:off x="7330072" y="5157370"/>
            <a:ext cx="870776" cy="4208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0A560597-EE7B-595D-0171-81C7895931AB}"/>
              </a:ext>
            </a:extLst>
          </p:cNvPr>
          <p:cNvSpPr txBox="1"/>
          <p:nvPr/>
        </p:nvSpPr>
        <p:spPr>
          <a:xfrm>
            <a:off x="6095998" y="5408976"/>
            <a:ext cx="1649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Chapecó/SC</a:t>
            </a:r>
            <a:endParaRPr lang="pt-BR" sz="16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5779A739-92C9-8393-48FE-48F2A573985A}"/>
              </a:ext>
            </a:extLst>
          </p:cNvPr>
          <p:cNvSpPr txBox="1"/>
          <p:nvPr/>
        </p:nvSpPr>
        <p:spPr>
          <a:xfrm>
            <a:off x="10275518" y="3568532"/>
            <a:ext cx="1649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Goiânia/GO</a:t>
            </a:r>
            <a:endParaRPr lang="pt-BR" sz="16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DFBD4FD9-3305-D482-8232-489B2B7EDC0C}"/>
              </a:ext>
            </a:extLst>
          </p:cNvPr>
          <p:cNvCxnSpPr>
            <a:cxnSpLocks/>
            <a:endCxn id="37" idx="1"/>
          </p:cNvCxnSpPr>
          <p:nvPr/>
        </p:nvCxnSpPr>
        <p:spPr>
          <a:xfrm flipV="1">
            <a:off x="8767806" y="3737809"/>
            <a:ext cx="1507712" cy="1387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153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ADE0637-1F5C-938B-4AA0-AF0DEAE132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52CEF603-9401-41E1-8881-82EACBB029CA}"/>
              </a:ext>
            </a:extLst>
          </p:cNvPr>
          <p:cNvSpPr/>
          <p:nvPr/>
        </p:nvSpPr>
        <p:spPr>
          <a:xfrm>
            <a:off x="-1" y="-2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D9B2C3F-EFC3-2F2B-71DF-5C78D334A13A}"/>
              </a:ext>
            </a:extLst>
          </p:cNvPr>
          <p:cNvSpPr txBox="1"/>
          <p:nvPr/>
        </p:nvSpPr>
        <p:spPr>
          <a:xfrm>
            <a:off x="5891739" y="2099551"/>
            <a:ext cx="1666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6 mil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07126FC-7FFA-A99D-F2B7-2AAFD171E351}"/>
              </a:ext>
            </a:extLst>
          </p:cNvPr>
          <p:cNvSpPr txBox="1"/>
          <p:nvPr/>
        </p:nvSpPr>
        <p:spPr>
          <a:xfrm>
            <a:off x="5971711" y="1898384"/>
            <a:ext cx="112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Mais de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C531944-1320-90E9-4AD3-66E608AF88F3}"/>
              </a:ext>
            </a:extLst>
          </p:cNvPr>
          <p:cNvSpPr txBox="1"/>
          <p:nvPr/>
        </p:nvSpPr>
        <p:spPr>
          <a:xfrm>
            <a:off x="8852710" y="2115990"/>
            <a:ext cx="1666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100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8AC1E00-0EE4-7AA1-5F8A-886B7B1B5A22}"/>
              </a:ext>
            </a:extLst>
          </p:cNvPr>
          <p:cNvSpPr txBox="1"/>
          <p:nvPr/>
        </p:nvSpPr>
        <p:spPr>
          <a:xfrm>
            <a:off x="8932682" y="1926377"/>
            <a:ext cx="112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Mais de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042A592-8BA8-D0C0-03FF-747514D8EB23}"/>
              </a:ext>
            </a:extLst>
          </p:cNvPr>
          <p:cNvSpPr txBox="1"/>
          <p:nvPr/>
        </p:nvSpPr>
        <p:spPr>
          <a:xfrm>
            <a:off x="5944551" y="2779955"/>
            <a:ext cx="1692551" cy="345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clientes ativos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11BDA30-A29C-8B62-5E5F-7F1CBF9C5A69}"/>
              </a:ext>
            </a:extLst>
          </p:cNvPr>
          <p:cNvSpPr txBox="1"/>
          <p:nvPr/>
        </p:nvSpPr>
        <p:spPr>
          <a:xfrm>
            <a:off x="8958782" y="2751962"/>
            <a:ext cx="1764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colaboradores 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B54242D6-66F5-EA69-AFC3-A76F70BC4DCA}"/>
              </a:ext>
            </a:extLst>
          </p:cNvPr>
          <p:cNvCxnSpPr>
            <a:cxnSpLocks/>
          </p:cNvCxnSpPr>
          <p:nvPr/>
        </p:nvCxnSpPr>
        <p:spPr>
          <a:xfrm>
            <a:off x="8586936" y="2008413"/>
            <a:ext cx="0" cy="1025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E28FC3B8-AC91-A685-4BE2-6172839A350E}"/>
              </a:ext>
            </a:extLst>
          </p:cNvPr>
          <p:cNvSpPr txBox="1"/>
          <p:nvPr/>
        </p:nvSpPr>
        <p:spPr>
          <a:xfrm>
            <a:off x="5910400" y="4168274"/>
            <a:ext cx="2260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10 mil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4BE41EB-6D41-CF22-03AF-1E5FFCF4AB1A}"/>
              </a:ext>
            </a:extLst>
          </p:cNvPr>
          <p:cNvSpPr txBox="1"/>
          <p:nvPr/>
        </p:nvSpPr>
        <p:spPr>
          <a:xfrm>
            <a:off x="5971711" y="3960000"/>
            <a:ext cx="112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Mais de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26E0C67-AF1F-2AD2-5FA2-1955C21D1AB3}"/>
              </a:ext>
            </a:extLst>
          </p:cNvPr>
          <p:cNvSpPr txBox="1"/>
          <p:nvPr/>
        </p:nvSpPr>
        <p:spPr>
          <a:xfrm>
            <a:off x="5997811" y="4794916"/>
            <a:ext cx="241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clientes capacitados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81B2D17B-56C9-99B3-78D9-2F2FD47D4AEA}"/>
              </a:ext>
            </a:extLst>
          </p:cNvPr>
          <p:cNvSpPr txBox="1"/>
          <p:nvPr/>
        </p:nvSpPr>
        <p:spPr>
          <a:xfrm>
            <a:off x="9080105" y="4176180"/>
            <a:ext cx="2260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200 mil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0595545-4B71-E6A5-3ACD-BE2B9E3C48A6}"/>
              </a:ext>
            </a:extLst>
          </p:cNvPr>
          <p:cNvSpPr txBox="1"/>
          <p:nvPr/>
        </p:nvSpPr>
        <p:spPr>
          <a:xfrm>
            <a:off x="9094760" y="3967905"/>
            <a:ext cx="112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Mais de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A149EF1D-9084-2F7A-659D-C660D0838850}"/>
              </a:ext>
            </a:extLst>
          </p:cNvPr>
          <p:cNvSpPr txBox="1"/>
          <p:nvPr/>
        </p:nvSpPr>
        <p:spPr>
          <a:xfrm>
            <a:off x="9120860" y="4793490"/>
            <a:ext cx="241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amostras </a:t>
            </a:r>
            <a:endParaRPr lang="pt-BR" sz="20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2ED9B61-412F-0E62-C7E9-BDB359B0E6A0}"/>
              </a:ext>
            </a:extLst>
          </p:cNvPr>
          <p:cNvSpPr txBox="1"/>
          <p:nvPr/>
        </p:nvSpPr>
        <p:spPr>
          <a:xfrm>
            <a:off x="815312" y="2601898"/>
            <a:ext cx="5799139" cy="1729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C7B4E"/>
                </a:solidFill>
                <a:latin typeface="Myriad Pro" panose="020B0503030403020204" pitchFamily="34" charset="0"/>
              </a:rPr>
              <a:t>Resultados que transformam o</a:t>
            </a:r>
          </a:p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C7B4E"/>
                </a:solidFill>
                <a:latin typeface="Myriad Pro" panose="020B0503030403020204" pitchFamily="34" charset="0"/>
              </a:rPr>
              <a:t>agronegócio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A3051BB-317B-3CD4-7872-9B46DDB241AC}"/>
              </a:ext>
            </a:extLst>
          </p:cNvPr>
          <p:cNvCxnSpPr>
            <a:cxnSpLocks/>
          </p:cNvCxnSpPr>
          <p:nvPr/>
        </p:nvCxnSpPr>
        <p:spPr>
          <a:xfrm>
            <a:off x="8586936" y="3967117"/>
            <a:ext cx="0" cy="1025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442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4CC80AF-A49C-F79E-C453-B119A0A1E8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1A10734-8903-E6CC-1343-4FD525F9A4AB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94C3400-2D53-DF1A-651A-A2CF8D01F72B}"/>
              </a:ext>
            </a:extLst>
          </p:cNvPr>
          <p:cNvSpPr txBox="1"/>
          <p:nvPr/>
        </p:nvSpPr>
        <p:spPr>
          <a:xfrm>
            <a:off x="3423823" y="933238"/>
            <a:ext cx="5344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Por que escolher o</a:t>
            </a:r>
            <a:endParaRPr lang="pt-BR" sz="24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7" name="Imagem 6" descr="Logotipo&#10;&#10;Descrição gerada automaticamente">
            <a:extLst>
              <a:ext uri="{FF2B5EF4-FFF2-40B4-BE49-F238E27FC236}">
                <a16:creationId xmlns:a16="http://schemas.microsoft.com/office/drawing/2014/main" id="{2C833A1C-B538-AB6F-0ABF-3C3400E61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58" y="1611261"/>
            <a:ext cx="4343685" cy="1121887"/>
          </a:xfrm>
          <a:prstGeom prst="rect">
            <a:avLst/>
          </a:prstGeom>
        </p:spPr>
      </p:pic>
      <p:grpSp>
        <p:nvGrpSpPr>
          <p:cNvPr id="39" name="Agrupar 38">
            <a:extLst>
              <a:ext uri="{FF2B5EF4-FFF2-40B4-BE49-F238E27FC236}">
                <a16:creationId xmlns:a16="http://schemas.microsoft.com/office/drawing/2014/main" id="{FA2033EC-E5A5-1812-EA78-1679AE62B848}"/>
              </a:ext>
            </a:extLst>
          </p:cNvPr>
          <p:cNvGrpSpPr/>
          <p:nvPr/>
        </p:nvGrpSpPr>
        <p:grpSpPr>
          <a:xfrm>
            <a:off x="740016" y="3343283"/>
            <a:ext cx="10711969" cy="2364146"/>
            <a:chOff x="708412" y="3380875"/>
            <a:chExt cx="10711969" cy="2364146"/>
          </a:xfrm>
        </p:grpSpPr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58CD4485-9F2A-9D19-D08F-590DE841BB6D}"/>
                </a:ext>
              </a:extLst>
            </p:cNvPr>
            <p:cNvSpPr txBox="1"/>
            <p:nvPr/>
          </p:nvSpPr>
          <p:spPr>
            <a:xfrm>
              <a:off x="708412" y="4637584"/>
              <a:ext cx="23485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i="0" u="none" strike="noStrike" dirty="0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Fundado por produtores rurais que vivem e entendem a realidade do campo.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DA0BF0EE-E33C-30BD-DFFA-4D6109C5353D}"/>
                </a:ext>
              </a:extLst>
            </p:cNvPr>
            <p:cNvSpPr txBox="1"/>
            <p:nvPr/>
          </p:nvSpPr>
          <p:spPr>
            <a:xfrm>
              <a:off x="3319796" y="4637584"/>
              <a:ext cx="2586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i="0" u="none" strike="noStrike" dirty="0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Nosso time é antenado com as tendências do mercado e tem conexão com equipes de mais de 16 países.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7352F6D6-9A8E-2642-BC1B-E95DEE2684BC}"/>
                </a:ext>
              </a:extLst>
            </p:cNvPr>
            <p:cNvSpPr txBox="1"/>
            <p:nvPr/>
          </p:nvSpPr>
          <p:spPr>
            <a:xfrm>
              <a:off x="6220384" y="4637584"/>
              <a:ext cx="2301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i="0" u="none" strike="noStrike" dirty="0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Pioneiros nas tecnologias NIRS e </a:t>
              </a:r>
              <a:r>
                <a:rPr lang="pt-BR" sz="1400" i="0" u="none" strike="noStrike" dirty="0" err="1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BioAS</a:t>
              </a:r>
              <a:r>
                <a:rPr lang="pt-BR" sz="1400" i="0" u="none" strike="noStrike" dirty="0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.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2D6DE4F3-583E-EC2F-E43C-F0991DD072F1}"/>
                </a:ext>
              </a:extLst>
            </p:cNvPr>
            <p:cNvSpPr txBox="1"/>
            <p:nvPr/>
          </p:nvSpPr>
          <p:spPr>
            <a:xfrm>
              <a:off x="9119001" y="4590486"/>
              <a:ext cx="230138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Padrões rigorosos que garantem excelência em cada resultado.</a:t>
              </a:r>
              <a:endParaRPr lang="pt-BR" sz="14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B71872ED-09F1-8047-92C9-9E5D2B4BA3B9}"/>
                </a:ext>
              </a:extLst>
            </p:cNvPr>
            <p:cNvSpPr txBox="1"/>
            <p:nvPr/>
          </p:nvSpPr>
          <p:spPr>
            <a:xfrm>
              <a:off x="927410" y="4152538"/>
              <a:ext cx="1910593" cy="54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Experiência</a:t>
              </a:r>
              <a:b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</a:b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 real no campo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25367A11-34C4-36DD-E17B-8AD44928A1F5}"/>
                </a:ext>
              </a:extLst>
            </p:cNvPr>
            <p:cNvSpPr txBox="1"/>
            <p:nvPr/>
          </p:nvSpPr>
          <p:spPr>
            <a:xfrm>
              <a:off x="3657720" y="4152538"/>
              <a:ext cx="1910593" cy="54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Equipe técnica</a:t>
              </a:r>
              <a:b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</a:b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especializada</a:t>
              </a: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2A94C4CA-CF22-29D2-3E07-8EFCF4A6A90C}"/>
                </a:ext>
              </a:extLst>
            </p:cNvPr>
            <p:cNvSpPr txBox="1"/>
            <p:nvPr/>
          </p:nvSpPr>
          <p:spPr>
            <a:xfrm>
              <a:off x="6227026" y="4152538"/>
              <a:ext cx="2288097" cy="54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Líderes em inovação e sustentabilidade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82365D17-42D1-1AF7-755D-7991CA1939F9}"/>
                </a:ext>
              </a:extLst>
            </p:cNvPr>
            <p:cNvSpPr txBox="1"/>
            <p:nvPr/>
          </p:nvSpPr>
          <p:spPr>
            <a:xfrm>
              <a:off x="9151704" y="4105440"/>
              <a:ext cx="2235974" cy="54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Compromisso com</a:t>
              </a:r>
              <a:b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</a:br>
              <a:r>
                <a:rPr lang="pt-BR" b="1" i="0" u="none" strike="noStrike" dirty="0">
                  <a:solidFill>
                    <a:srgbClr val="EC7B4E"/>
                  </a:solidFill>
                  <a:effectLst/>
                  <a:latin typeface="Myriad Pro" panose="020B0503030403020204" pitchFamily="34" charset="0"/>
                </a:rPr>
                <a:t>a qualidade</a:t>
              </a:r>
            </a:p>
          </p:txBody>
        </p:sp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6AD9E823-43DC-9C03-827D-9843A0172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56707" y="3416246"/>
              <a:ext cx="628734" cy="628734"/>
            </a:xfrm>
            <a:prstGeom prst="rect">
              <a:avLst/>
            </a:prstGeom>
          </p:spPr>
        </p:pic>
        <p:pic>
          <p:nvPicPr>
            <p:cNvPr id="28" name="Imagem 27">
              <a:extLst>
                <a:ext uri="{FF2B5EF4-FFF2-40B4-BE49-F238E27FC236}">
                  <a16:creationId xmlns:a16="http://schemas.microsoft.com/office/drawing/2014/main" id="{01D4F66F-AFE1-77E5-5171-9558C0DA2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43853" y="3456729"/>
              <a:ext cx="538324" cy="547769"/>
            </a:xfrm>
            <a:prstGeom prst="rect">
              <a:avLst/>
            </a:prstGeom>
          </p:spPr>
        </p:pic>
        <p:pic>
          <p:nvPicPr>
            <p:cNvPr id="30" name="Imagem 29">
              <a:extLst>
                <a:ext uri="{FF2B5EF4-FFF2-40B4-BE49-F238E27FC236}">
                  <a16:creationId xmlns:a16="http://schemas.microsoft.com/office/drawing/2014/main" id="{D746DB31-5756-C8DB-6CC4-BC4B97868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2211" y="3434814"/>
              <a:ext cx="600989" cy="591598"/>
            </a:xfrm>
            <a:prstGeom prst="rect">
              <a:avLst/>
            </a:prstGeom>
          </p:spPr>
        </p:pic>
        <p:pic>
          <p:nvPicPr>
            <p:cNvPr id="34" name="Imagem 33">
              <a:extLst>
                <a:ext uri="{FF2B5EF4-FFF2-40B4-BE49-F238E27FC236}">
                  <a16:creationId xmlns:a16="http://schemas.microsoft.com/office/drawing/2014/main" id="{C210A9D0-1145-B3CE-653C-D299C7D9C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919952" y="3380875"/>
              <a:ext cx="699477" cy="699477"/>
            </a:xfrm>
            <a:prstGeom prst="rect">
              <a:avLst/>
            </a:prstGeom>
          </p:spPr>
        </p:pic>
        <p:cxnSp>
          <p:nvCxnSpPr>
            <p:cNvPr id="36" name="Conector reto 35">
              <a:extLst>
                <a:ext uri="{FF2B5EF4-FFF2-40B4-BE49-F238E27FC236}">
                  <a16:creationId xmlns:a16="http://schemas.microsoft.com/office/drawing/2014/main" id="{10AF7F5A-2A2E-4C3D-4687-829A97E680B7}"/>
                </a:ext>
              </a:extLst>
            </p:cNvPr>
            <p:cNvCxnSpPr/>
            <p:nvPr/>
          </p:nvCxnSpPr>
          <p:spPr>
            <a:xfrm>
              <a:off x="3212983" y="3429000"/>
              <a:ext cx="0" cy="23090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5A577221-C184-2620-CDBB-D5895F9BE711}"/>
                </a:ext>
              </a:extLst>
            </p:cNvPr>
            <p:cNvCxnSpPr/>
            <p:nvPr/>
          </p:nvCxnSpPr>
          <p:spPr>
            <a:xfrm>
              <a:off x="6032732" y="3429000"/>
              <a:ext cx="0" cy="23090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68D8D7A6-AD2A-AB36-D9F9-93FCDDB2183F}"/>
                </a:ext>
              </a:extLst>
            </p:cNvPr>
            <p:cNvCxnSpPr/>
            <p:nvPr/>
          </p:nvCxnSpPr>
          <p:spPr>
            <a:xfrm>
              <a:off x="8852482" y="3435951"/>
              <a:ext cx="0" cy="23090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62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C41DF7F-A459-05E2-5C32-0B4EDBC959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5" name="Retângulo 24">
            <a:extLst>
              <a:ext uri="{FF2B5EF4-FFF2-40B4-BE49-F238E27FC236}">
                <a16:creationId xmlns:a16="http://schemas.microsoft.com/office/drawing/2014/main" id="{C47F0F2C-F522-7CA7-0B3B-CDCC8F6C9638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27BEA3E-C870-B4C3-C1D9-1922C14F7F83}"/>
              </a:ext>
            </a:extLst>
          </p:cNvPr>
          <p:cNvSpPr txBox="1"/>
          <p:nvPr/>
        </p:nvSpPr>
        <p:spPr>
          <a:xfrm>
            <a:off x="1106690" y="2740333"/>
            <a:ext cx="4248561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é comprovada!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7B5122B-25E2-9976-6E27-D8EA2A9A9768}"/>
              </a:ext>
            </a:extLst>
          </p:cNvPr>
          <p:cNvSpPr txBox="1"/>
          <p:nvPr/>
        </p:nvSpPr>
        <p:spPr>
          <a:xfrm>
            <a:off x="1106691" y="2318324"/>
            <a:ext cx="2713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Nossa excelência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CC8A8F9-A525-6FEB-FEBF-720FEC600827}"/>
              </a:ext>
            </a:extLst>
          </p:cNvPr>
          <p:cNvSpPr txBox="1"/>
          <p:nvPr/>
        </p:nvSpPr>
        <p:spPr>
          <a:xfrm>
            <a:off x="1106689" y="3612307"/>
            <a:ext cx="40599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Possuímos as principais certificações do mercado, incluindo INMETRO e NFTA (</a:t>
            </a:r>
            <a:r>
              <a:rPr lang="pt-BR" sz="2000" i="0" u="none" strike="noStrike" dirty="0" err="1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National</a:t>
            </a:r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 Forage </a:t>
            </a:r>
            <a:r>
              <a:rPr lang="pt-BR" sz="2000" i="0" u="none" strike="noStrike" dirty="0" err="1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Testing</a:t>
            </a:r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 </a:t>
            </a:r>
            <a:r>
              <a:rPr lang="pt-BR" sz="2000" i="0" u="none" strike="noStrike" dirty="0" err="1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Association</a:t>
            </a:r>
            <a:r>
              <a:rPr lang="pt-BR" sz="2000" dirty="0">
                <a:solidFill>
                  <a:schemeClr val="bg1"/>
                </a:solidFill>
                <a:latin typeface="Myriad Pro" panose="020B0503030403020204" pitchFamily="34" charset="0"/>
              </a:rPr>
              <a:t>). </a:t>
            </a:r>
            <a:endParaRPr lang="pt-BR" sz="20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  <a:p>
            <a:endParaRPr lang="pt-BR" sz="20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72637BC7-EF64-B573-92FE-EA26DADBCFAE}"/>
              </a:ext>
            </a:extLst>
          </p:cNvPr>
          <p:cNvGrpSpPr/>
          <p:nvPr/>
        </p:nvGrpSpPr>
        <p:grpSpPr>
          <a:xfrm>
            <a:off x="6099467" y="1644832"/>
            <a:ext cx="4885739" cy="3412429"/>
            <a:chOff x="6246406" y="1268082"/>
            <a:chExt cx="4885739" cy="3412429"/>
          </a:xfrm>
        </p:grpSpPr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8B5108A6-BD7A-0658-43CE-3FD73D5548CE}"/>
                </a:ext>
              </a:extLst>
            </p:cNvPr>
            <p:cNvSpPr/>
            <p:nvPr/>
          </p:nvSpPr>
          <p:spPr>
            <a:xfrm>
              <a:off x="9857787" y="3208111"/>
              <a:ext cx="1259456" cy="12594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3" name="Imagem 2" descr="Placa verde com texto branco sobre fundo preto&#10;&#10;Descrição gerada automaticamente">
              <a:extLst>
                <a:ext uri="{FF2B5EF4-FFF2-40B4-BE49-F238E27FC236}">
                  <a16:creationId xmlns:a16="http://schemas.microsoft.com/office/drawing/2014/main" id="{B6722E2B-595B-8441-9B08-7895075E7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6406" y="3025665"/>
              <a:ext cx="2449901" cy="1654846"/>
            </a:xfrm>
            <a:prstGeom prst="rect">
              <a:avLst/>
            </a:prstGeom>
          </p:spPr>
        </p:pic>
        <p:pic>
          <p:nvPicPr>
            <p:cNvPr id="9" name="Imagem 8" descr="Logotipo, nome da empresa&#10;&#10;Descrição gerada automaticamente">
              <a:extLst>
                <a:ext uri="{FF2B5EF4-FFF2-40B4-BE49-F238E27FC236}">
                  <a16:creationId xmlns:a16="http://schemas.microsoft.com/office/drawing/2014/main" id="{7D29911B-F058-A2AE-FA2C-C7E798967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7787" y="3211486"/>
              <a:ext cx="1274358" cy="1247992"/>
            </a:xfrm>
            <a:prstGeom prst="rect">
              <a:avLst/>
            </a:prstGeom>
          </p:spPr>
        </p:pic>
        <p:pic>
          <p:nvPicPr>
            <p:cNvPr id="18" name="Imagem 17" descr="Texto branco sobre fundo azul&#10;&#10;Descrição gerada automaticamente com confiança média">
              <a:extLst>
                <a:ext uri="{FF2B5EF4-FFF2-40B4-BE49-F238E27FC236}">
                  <a16:creationId xmlns:a16="http://schemas.microsoft.com/office/drawing/2014/main" id="{BE8B5B67-2058-F880-C58B-C886AA58D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2434" y="3025664"/>
              <a:ext cx="989586" cy="1641603"/>
            </a:xfrm>
            <a:prstGeom prst="rect">
              <a:avLst/>
            </a:prstGeom>
          </p:spPr>
        </p:pic>
        <p:pic>
          <p:nvPicPr>
            <p:cNvPr id="22" name="Imagem 21" descr="Uma imagem contendo Interface gráfica do usuário&#10;&#10;Descrição gerada automaticamente">
              <a:extLst>
                <a:ext uri="{FF2B5EF4-FFF2-40B4-BE49-F238E27FC236}">
                  <a16:creationId xmlns:a16="http://schemas.microsoft.com/office/drawing/2014/main" id="{B1954345-B8C8-78BF-2910-C5D039FF8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6" t="12878" r="10607" b="12040"/>
            <a:stretch/>
          </p:blipFill>
          <p:spPr>
            <a:xfrm>
              <a:off x="6246407" y="1268082"/>
              <a:ext cx="2449902" cy="1682151"/>
            </a:xfrm>
            <a:prstGeom prst="rect">
              <a:avLst/>
            </a:prstGeom>
          </p:spPr>
        </p:pic>
      </p:grpSp>
      <p:pic>
        <p:nvPicPr>
          <p:cNvPr id="4" name="Imagem 3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E95B625A-D070-9AEE-9F0B-49A091ACC6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13" y="1626213"/>
            <a:ext cx="2328491" cy="17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738656B-D04F-269D-3038-9D9290B703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B5D89B41-C74D-FE9D-3273-F5B04B7776A2}"/>
              </a:ext>
            </a:extLst>
          </p:cNvPr>
          <p:cNvSpPr/>
          <p:nvPr/>
        </p:nvSpPr>
        <p:spPr>
          <a:xfrm>
            <a:off x="3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CD87C3B-B4B0-E6F9-3622-B438CF336EAA}"/>
              </a:ext>
            </a:extLst>
          </p:cNvPr>
          <p:cNvSpPr txBox="1"/>
          <p:nvPr/>
        </p:nvSpPr>
        <p:spPr>
          <a:xfrm>
            <a:off x="712676" y="325228"/>
            <a:ext cx="5799139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C7B4E"/>
                </a:solidFill>
                <a:latin typeface="Myriad Pro" panose="020B0503030403020204" pitchFamily="34" charset="0"/>
              </a:rPr>
              <a:t>Nossas análises</a:t>
            </a:r>
          </a:p>
        </p:txBody>
      </p:sp>
    </p:spTree>
    <p:extLst>
      <p:ext uri="{BB962C8B-B14F-4D97-AF65-F5344CB8AC3E}">
        <p14:creationId xmlns:p14="http://schemas.microsoft.com/office/powerpoint/2010/main" val="38368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41C5335-282E-A715-C19D-9997EEEA64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44" name="Retângulo 43">
            <a:extLst>
              <a:ext uri="{FF2B5EF4-FFF2-40B4-BE49-F238E27FC236}">
                <a16:creationId xmlns:a16="http://schemas.microsoft.com/office/drawing/2014/main" id="{38111E38-59C7-F196-E377-C955C3A161DA}"/>
              </a:ext>
            </a:extLst>
          </p:cNvPr>
          <p:cNvSpPr/>
          <p:nvPr/>
        </p:nvSpPr>
        <p:spPr>
          <a:xfrm>
            <a:off x="3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41B3F153-8A7D-34FF-5F0A-BBBD41750869}"/>
              </a:ext>
            </a:extLst>
          </p:cNvPr>
          <p:cNvSpPr txBox="1"/>
          <p:nvPr/>
        </p:nvSpPr>
        <p:spPr>
          <a:xfrm>
            <a:off x="1124388" y="2917417"/>
            <a:ext cx="5288714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Tecnologia </a:t>
            </a:r>
            <a:r>
              <a:rPr lang="pt-BR" sz="4800" b="1" dirty="0" err="1">
                <a:solidFill>
                  <a:srgbClr val="EC7B4E"/>
                </a:solidFill>
                <a:latin typeface="Myriad Pro" panose="020B0503030403020204" pitchFamily="34" charset="0"/>
              </a:rPr>
              <a:t>BioAS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E6CBB1A8-A598-C766-F46C-245B72CE225D}"/>
              </a:ext>
            </a:extLst>
          </p:cNvPr>
          <p:cNvSpPr txBox="1"/>
          <p:nvPr/>
        </p:nvSpPr>
        <p:spPr>
          <a:xfrm>
            <a:off x="1210652" y="3558565"/>
            <a:ext cx="4592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Estamos entre os poucos laboratórios credenciados globalmente para realizar </a:t>
            </a:r>
          </a:p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essa análise!</a:t>
            </a:r>
          </a:p>
        </p:txBody>
      </p: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B48EBDCE-61D4-BEED-A90A-06C3D24486B9}"/>
              </a:ext>
            </a:extLst>
          </p:cNvPr>
          <p:cNvGrpSpPr/>
          <p:nvPr/>
        </p:nvGrpSpPr>
        <p:grpSpPr>
          <a:xfrm>
            <a:off x="6758670" y="1860079"/>
            <a:ext cx="4121836" cy="3586414"/>
            <a:chOff x="6637900" y="2437281"/>
            <a:chExt cx="4121836" cy="3586414"/>
          </a:xfrm>
        </p:grpSpPr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570D49FE-A103-3D32-7C68-506E34D6C6CB}"/>
                </a:ext>
              </a:extLst>
            </p:cNvPr>
            <p:cNvSpPr txBox="1"/>
            <p:nvPr/>
          </p:nvSpPr>
          <p:spPr>
            <a:xfrm>
              <a:off x="6637900" y="2785265"/>
              <a:ext cx="4121836" cy="1287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4800" b="1" dirty="0">
                  <a:solidFill>
                    <a:srgbClr val="EC7B4E"/>
                  </a:solidFill>
                  <a:latin typeface="Myriad Pro" panose="020B0503030403020204" pitchFamily="34" charset="0"/>
                </a:rPr>
                <a:t>Agricultura Regenerativa 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905A6642-71AD-0014-4179-F51DEAC72881}"/>
                </a:ext>
              </a:extLst>
            </p:cNvPr>
            <p:cNvSpPr txBox="1"/>
            <p:nvPr/>
          </p:nvSpPr>
          <p:spPr>
            <a:xfrm>
              <a:off x="6637900" y="2437281"/>
              <a:ext cx="38085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i="0" u="none" strike="noStrike" dirty="0">
                  <a:solidFill>
                    <a:schemeClr val="bg1"/>
                  </a:solidFill>
                  <a:effectLst/>
                  <a:latin typeface="Myriad Pro" panose="020B0503030403020204" pitchFamily="34" charset="0"/>
                </a:rPr>
                <a:t>Projetos de</a:t>
              </a:r>
              <a:endParaRPr lang="pt-BR" sz="2000" dirty="0">
                <a:solidFill>
                  <a:srgbClr val="CDAF69"/>
                </a:solidFill>
                <a:latin typeface="Myriad Pro" panose="020B0503030403020204" pitchFamily="34" charset="0"/>
              </a:endParaRPr>
            </a:p>
          </p:txBody>
        </p:sp>
        <p:pic>
          <p:nvPicPr>
            <p:cNvPr id="34" name="Imagem 33" descr="Logotipo&#10;&#10;Descrição gerada automaticamente">
              <a:extLst>
                <a:ext uri="{FF2B5EF4-FFF2-40B4-BE49-F238E27FC236}">
                  <a16:creationId xmlns:a16="http://schemas.microsoft.com/office/drawing/2014/main" id="{A369F3CC-0B18-25BF-52C8-FC88F714A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712" y="5516714"/>
              <a:ext cx="1538615" cy="506981"/>
            </a:xfrm>
            <a:prstGeom prst="rect">
              <a:avLst/>
            </a:prstGeom>
          </p:spPr>
        </p:pic>
        <p:pic>
          <p:nvPicPr>
            <p:cNvPr id="36" name="Imagem 35" descr="Logotipo&#10;&#10;Descrição gerada automaticamente">
              <a:extLst>
                <a:ext uri="{FF2B5EF4-FFF2-40B4-BE49-F238E27FC236}">
                  <a16:creationId xmlns:a16="http://schemas.microsoft.com/office/drawing/2014/main" id="{45436563-331E-BF69-734C-FB60C5D0B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712" y="3929008"/>
              <a:ext cx="2278145" cy="935387"/>
            </a:xfrm>
            <a:prstGeom prst="rect">
              <a:avLst/>
            </a:prstGeom>
          </p:spPr>
        </p:pic>
        <p:pic>
          <p:nvPicPr>
            <p:cNvPr id="38" name="Imagem 37" descr="Logotipo&#10;&#10;Descrição gerada automaticamente">
              <a:extLst>
                <a:ext uri="{FF2B5EF4-FFF2-40B4-BE49-F238E27FC236}">
                  <a16:creationId xmlns:a16="http://schemas.microsoft.com/office/drawing/2014/main" id="{523AF9F3-73F2-8597-0D12-7449A475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7361" y="4831064"/>
              <a:ext cx="1647513" cy="535442"/>
            </a:xfrm>
            <a:prstGeom prst="rect">
              <a:avLst/>
            </a:prstGeom>
          </p:spPr>
        </p:pic>
        <p:pic>
          <p:nvPicPr>
            <p:cNvPr id="40" name="Imagem 39" descr="Logotipo&#10;&#10;Descrição gerada automaticamente">
              <a:extLst>
                <a:ext uri="{FF2B5EF4-FFF2-40B4-BE49-F238E27FC236}">
                  <a16:creationId xmlns:a16="http://schemas.microsoft.com/office/drawing/2014/main" id="{26A180B2-1B3D-662D-8941-271C94320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7237" y="4966893"/>
              <a:ext cx="1140800" cy="307780"/>
            </a:xfrm>
            <a:prstGeom prst="rect">
              <a:avLst/>
            </a:prstGeom>
          </p:spPr>
        </p:pic>
      </p:grp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A24928BB-E723-0371-18D4-0BB66FEE3FC2}"/>
              </a:ext>
            </a:extLst>
          </p:cNvPr>
          <p:cNvCxnSpPr/>
          <p:nvPr/>
        </p:nvCxnSpPr>
        <p:spPr>
          <a:xfrm>
            <a:off x="6413102" y="1664898"/>
            <a:ext cx="0" cy="39422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m 5" descr="Forma&#10;&#10;Descrição gerada automaticamente">
            <a:extLst>
              <a:ext uri="{FF2B5EF4-FFF2-40B4-BE49-F238E27FC236}">
                <a16:creationId xmlns:a16="http://schemas.microsoft.com/office/drawing/2014/main" id="{87CA7250-FE31-FE41-BE36-85D9EE2DB6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88" y="1570665"/>
            <a:ext cx="1682222" cy="127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81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CBC8EB5-4F96-BBD8-7403-A666D08A18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31464F47-BA27-04A1-01CE-F2F01A6505DD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B9DC85C-A99D-7BF3-40EF-E781DE74E13A}"/>
              </a:ext>
            </a:extLst>
          </p:cNvPr>
          <p:cNvSpPr txBox="1"/>
          <p:nvPr/>
        </p:nvSpPr>
        <p:spPr>
          <a:xfrm>
            <a:off x="1196531" y="3622017"/>
            <a:ext cx="4219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Suas análises de nutrição animal em um dia útil!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9910CC2-4919-F8F6-A38F-4831D4C5AFE4}"/>
              </a:ext>
            </a:extLst>
          </p:cNvPr>
          <p:cNvSpPr txBox="1"/>
          <p:nvPr/>
        </p:nvSpPr>
        <p:spPr>
          <a:xfrm>
            <a:off x="1188142" y="2805548"/>
            <a:ext cx="40330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Aqui tem </a:t>
            </a:r>
            <a:r>
              <a:rPr lang="pt-BR" sz="4800" b="1" dirty="0" err="1">
                <a:solidFill>
                  <a:srgbClr val="EC7B4E"/>
                </a:solidFill>
                <a:latin typeface="Myriad Pro" panose="020B0503030403020204" pitchFamily="34" charset="0"/>
              </a:rPr>
              <a:t>NIRs</a:t>
            </a:r>
            <a:endParaRPr lang="pt-BR" sz="4800" b="1" dirty="0">
              <a:solidFill>
                <a:srgbClr val="EC7B4E"/>
              </a:solidFill>
              <a:latin typeface="Myriad Pro" panose="020B0503030403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B858495-65F2-1876-A534-B962AEF5AEF2}"/>
              </a:ext>
            </a:extLst>
          </p:cNvPr>
          <p:cNvSpPr txBox="1"/>
          <p:nvPr/>
        </p:nvSpPr>
        <p:spPr>
          <a:xfrm>
            <a:off x="6851700" y="1537651"/>
            <a:ext cx="4324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Rapidez e baixo custo: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o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btenha a composição química dos alimentos rapidamente, otimizando a formulação de dietas e as tomadas de decisões.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A5C1FE4-0693-8C7D-7DD5-074551EBF84C}"/>
              </a:ext>
            </a:extLst>
          </p:cNvPr>
          <p:cNvSpPr txBox="1"/>
          <p:nvPr/>
        </p:nvSpPr>
        <p:spPr>
          <a:xfrm>
            <a:off x="6851700" y="2569102"/>
            <a:ext cx="4324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Análise </a:t>
            </a:r>
            <a:r>
              <a:rPr lang="pt-BR" sz="1600" b="1" i="0" u="none" strike="noStrike" dirty="0" err="1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multinutriente</a:t>
            </a:r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: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em uma única leitura avalie vários nutrientes simultaneamente, reduzindo custos operacionais.</a:t>
            </a:r>
            <a:endParaRPr lang="pt-BR" sz="16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C4E1DC7-7F63-4524-4AC9-E00AE8103619}"/>
              </a:ext>
            </a:extLst>
          </p:cNvPr>
          <p:cNvSpPr txBox="1"/>
          <p:nvPr/>
        </p:nvSpPr>
        <p:spPr>
          <a:xfrm>
            <a:off x="6827920" y="3600553"/>
            <a:ext cx="43245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Sustentabilidade: 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c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om menos reagentes químicos utilizados, nosso método é uma escolha mais ecológica para análises nutricionais.</a:t>
            </a:r>
            <a:endParaRPr lang="pt-BR" sz="16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DC2E60F-FF70-16FF-BB2E-EDEF8A886686}"/>
              </a:ext>
            </a:extLst>
          </p:cNvPr>
          <p:cNvSpPr txBox="1"/>
          <p:nvPr/>
        </p:nvSpPr>
        <p:spPr>
          <a:xfrm>
            <a:off x="6827918" y="4878224"/>
            <a:ext cx="44786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Versatilidade: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no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ssos pacotes de análise NIRS são adaptáveis a uma ampla gama de alimentos, permitindo análises nutricionais completas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 e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 adaptadas às suas necessidades.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CE9F38E4-FF0F-437A-C5F8-987AC7FE2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5877" y="1605176"/>
            <a:ext cx="695945" cy="69594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97B28E9-ABF6-85E1-A60E-1E88CBC854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5220" y="5085325"/>
            <a:ext cx="637258" cy="637258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EA7AB8CF-5687-8C7D-4304-96E70FD88B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4187" y="3892970"/>
            <a:ext cx="579325" cy="579325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A369F1-DA04-8F78-B9BF-6D4AD8E03C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5220" y="2687474"/>
            <a:ext cx="670842" cy="66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73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616B3FD-7E4F-E73B-6C30-AC190D84A3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3" name="Retângulo 22">
            <a:extLst>
              <a:ext uri="{FF2B5EF4-FFF2-40B4-BE49-F238E27FC236}">
                <a16:creationId xmlns:a16="http://schemas.microsoft.com/office/drawing/2014/main" id="{A9529F79-079B-4E28-A723-EA05F97383C7}"/>
              </a:ext>
            </a:extLst>
          </p:cNvPr>
          <p:cNvSpPr/>
          <p:nvPr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0C3C5C-F751-D055-34B4-1808B6011C5D}"/>
              </a:ext>
            </a:extLst>
          </p:cNvPr>
          <p:cNvSpPr txBox="1"/>
          <p:nvPr/>
        </p:nvSpPr>
        <p:spPr>
          <a:xfrm>
            <a:off x="3202388" y="856537"/>
            <a:ext cx="5787225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4800" b="1" dirty="0">
                <a:solidFill>
                  <a:srgbClr val="EC7B4E"/>
                </a:solidFill>
                <a:latin typeface="Myriad Pro" panose="020B0503030403020204" pitchFamily="34" charset="0"/>
              </a:rPr>
              <a:t>Inovação </a:t>
            </a:r>
            <a:r>
              <a:rPr lang="pt-BR" sz="4800" b="1" dirty="0">
                <a:solidFill>
                  <a:schemeClr val="bg1"/>
                </a:solidFill>
                <a:latin typeface="Myriad Pro" panose="020B0503030403020204" pitchFamily="34" charset="0"/>
              </a:rPr>
              <a:t>e pesquisa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DAEAE3-6316-2910-6673-DCF4068EF2CA}"/>
              </a:ext>
            </a:extLst>
          </p:cNvPr>
          <p:cNvSpPr txBox="1"/>
          <p:nvPr/>
        </p:nvSpPr>
        <p:spPr>
          <a:xfrm>
            <a:off x="1111809" y="3052417"/>
            <a:ext cx="4324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Análises </a:t>
            </a:r>
            <a:r>
              <a:rPr lang="pt-BR" sz="1600" b="1" dirty="0">
                <a:solidFill>
                  <a:srgbClr val="EC7B4E"/>
                </a:solidFill>
                <a:latin typeface="Myriad Pro" panose="020B0503030403020204" pitchFamily="34" charset="0"/>
              </a:rPr>
              <a:t>NIR</a:t>
            </a:r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 de alta precisão: 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m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onitore umidade, proteína bruta, extrato etéreo, amido, cinzas, fibras e muito mais, em poucos minutos.</a:t>
            </a:r>
            <a:endParaRPr lang="pt-BR" sz="16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1331432-B773-E02B-7BDE-27B48EE6D342}"/>
              </a:ext>
            </a:extLst>
          </p:cNvPr>
          <p:cNvSpPr txBox="1"/>
          <p:nvPr/>
        </p:nvSpPr>
        <p:spPr>
          <a:xfrm>
            <a:off x="1111809" y="3982095"/>
            <a:ext cx="43245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Resultados imediatos: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</a:rPr>
              <a:t>com ele, você mesmo pode conduzir análises com a qualidade convencional, no horário que quiser e dentro de suas próprias instalações.</a:t>
            </a:r>
            <a:endParaRPr lang="pt-BR" sz="1600" i="0" u="none" strike="noStrike" dirty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5E33B02-3058-4F20-B46D-CE92F32EF484}"/>
              </a:ext>
            </a:extLst>
          </p:cNvPr>
          <p:cNvSpPr txBox="1"/>
          <p:nvPr/>
        </p:nvSpPr>
        <p:spPr>
          <a:xfrm>
            <a:off x="1088029" y="5157994"/>
            <a:ext cx="43245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i="0" u="none" strike="noStrike" dirty="0">
                <a:solidFill>
                  <a:srgbClr val="EC7B4E"/>
                </a:solidFill>
                <a:effectLst/>
                <a:latin typeface="Myriad Pro" panose="020B0503030403020204" pitchFamily="34" charset="0"/>
              </a:rPr>
              <a:t>Dados para melhoria de processos: </a:t>
            </a:r>
            <a:r>
              <a:rPr lang="pt-BR" sz="1600" i="0" u="none" strike="noStrike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realize a aprovação de cargas, classificação de fornecedores, ajuste de formulações e controle de qualidade dos processos de fabricação.</a:t>
            </a:r>
          </a:p>
        </p:txBody>
      </p:sp>
      <p:pic>
        <p:nvPicPr>
          <p:cNvPr id="19" name="Imagem 18" descr="Desenho com traços pretos em fundo branco e letras pretas&#10;&#10;Descrição gerada automaticamente com confiança média">
            <a:extLst>
              <a:ext uri="{FF2B5EF4-FFF2-40B4-BE49-F238E27FC236}">
                <a16:creationId xmlns:a16="http://schemas.microsoft.com/office/drawing/2014/main" id="{1EF955C6-F330-F7E9-7695-CAFB738A0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25" y="2122739"/>
            <a:ext cx="2379974" cy="929678"/>
          </a:xfrm>
          <a:prstGeom prst="rect">
            <a:avLst/>
          </a:prstGeom>
        </p:spPr>
      </p:pic>
      <p:pic>
        <p:nvPicPr>
          <p:cNvPr id="22" name="Imagem 21" descr="Logotipo&#10;&#10;Descrição gerada automaticamente">
            <a:extLst>
              <a:ext uri="{FF2B5EF4-FFF2-40B4-BE49-F238E27FC236}">
                <a16:creationId xmlns:a16="http://schemas.microsoft.com/office/drawing/2014/main" id="{6EB056AE-1A08-E4E1-7352-F87AFC70A0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994" y="3016562"/>
            <a:ext cx="4171753" cy="1931065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392940A-6693-42AE-057A-E9556F026574}"/>
              </a:ext>
            </a:extLst>
          </p:cNvPr>
          <p:cNvSpPr/>
          <p:nvPr/>
        </p:nvSpPr>
        <p:spPr>
          <a:xfrm>
            <a:off x="846658" y="1877234"/>
            <a:ext cx="5010678" cy="4540813"/>
          </a:xfrm>
          <a:prstGeom prst="roundRect">
            <a:avLst>
              <a:gd name="adj" fmla="val 3504"/>
            </a:avLst>
          </a:prstGeom>
          <a:noFill/>
          <a:ln w="19050">
            <a:solidFill>
              <a:srgbClr val="E7633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C7B4E"/>
              </a:solidFill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A8D934D4-59C1-658D-7D52-A64D40F5B776}"/>
              </a:ext>
            </a:extLst>
          </p:cNvPr>
          <p:cNvSpPr/>
          <p:nvPr/>
        </p:nvSpPr>
        <p:spPr>
          <a:xfrm>
            <a:off x="6069513" y="1877233"/>
            <a:ext cx="5010678" cy="4540813"/>
          </a:xfrm>
          <a:prstGeom prst="roundRect">
            <a:avLst>
              <a:gd name="adj" fmla="val 3504"/>
            </a:avLst>
          </a:prstGeom>
          <a:noFill/>
          <a:ln w="19050">
            <a:solidFill>
              <a:srgbClr val="E7633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C7B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638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441</Words>
  <Application>Microsoft Office PowerPoint</Application>
  <PresentationFormat>Widescreen</PresentationFormat>
  <Paragraphs>65</Paragraphs>
  <Slides>13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Myriad Pro</vt:lpstr>
      <vt:lpstr>Arial</vt:lpstr>
      <vt:lpstr>Aptos Display</vt:lpstr>
      <vt:lpstr>Aptos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Maquir Damasio Guzman</dc:creator>
  <cp:lastModifiedBy>Wesley Soares França</cp:lastModifiedBy>
  <cp:revision>56</cp:revision>
  <dcterms:created xsi:type="dcterms:W3CDTF">2024-03-18T11:10:09Z</dcterms:created>
  <dcterms:modified xsi:type="dcterms:W3CDTF">2025-03-24T14:55:27Z</dcterms:modified>
</cp:coreProperties>
</file>